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ppt/tags/tag18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89" r:id="rId2"/>
    <p:sldId id="263" r:id="rId3"/>
    <p:sldId id="257" r:id="rId4"/>
    <p:sldId id="337" r:id="rId5"/>
    <p:sldId id="287" r:id="rId6"/>
    <p:sldId id="339" r:id="rId7"/>
    <p:sldId id="347" r:id="rId8"/>
    <p:sldId id="286" r:id="rId9"/>
    <p:sldId id="348" r:id="rId10"/>
    <p:sldId id="349" r:id="rId11"/>
    <p:sldId id="281" r:id="rId12"/>
    <p:sldId id="353" r:id="rId13"/>
    <p:sldId id="350" r:id="rId14"/>
    <p:sldId id="343" r:id="rId15"/>
    <p:sldId id="344" r:id="rId16"/>
    <p:sldId id="351" r:id="rId17"/>
    <p:sldId id="345" r:id="rId18"/>
    <p:sldId id="352" r:id="rId19"/>
    <p:sldId id="341" r:id="rId20"/>
    <p:sldId id="342" r:id="rId21"/>
    <p:sldId id="285" r:id="rId22"/>
    <p:sldId id="340" r:id="rId23"/>
    <p:sldId id="354" r:id="rId24"/>
    <p:sldId id="355" r:id="rId25"/>
    <p:sldId id="292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E8C"/>
    <a:srgbClr val="F68C2D"/>
    <a:srgbClr val="1FBDC8"/>
    <a:srgbClr val="ED4857"/>
    <a:srgbClr val="E17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75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C2E42-BFCC-40EA-8993-81C8A1AA4EEE}" type="datetimeFigureOut">
              <a:rPr lang="zh-CN" altLang="en-US" smtClean="0"/>
              <a:t>2022-04-05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C04B92-5184-4370-883C-D72A6DD206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668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489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672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124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449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700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983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353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426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908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384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554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9222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393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431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541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942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099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396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477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238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992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121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482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959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04B92-5184-4370-883C-D72A6DD2061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658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9599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7371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8756650" y="1397000"/>
            <a:ext cx="2260600" cy="4019550"/>
          </a:xfrm>
          <a:custGeom>
            <a:avLst/>
            <a:gdLst>
              <a:gd name="connsiteX0" fmla="*/ 0 w 2260600"/>
              <a:gd name="connsiteY0" fmla="*/ 0 h 4019550"/>
              <a:gd name="connsiteX1" fmla="*/ 2260600 w 2260600"/>
              <a:gd name="connsiteY1" fmla="*/ 0 h 4019550"/>
              <a:gd name="connsiteX2" fmla="*/ 2260600 w 2260600"/>
              <a:gd name="connsiteY2" fmla="*/ 4019550 h 4019550"/>
              <a:gd name="connsiteX3" fmla="*/ 0 w 2260600"/>
              <a:gd name="connsiteY3" fmla="*/ 4019550 h 401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0600" h="4019550">
                <a:moveTo>
                  <a:pt x="0" y="0"/>
                </a:moveTo>
                <a:lnTo>
                  <a:pt x="2260600" y="0"/>
                </a:lnTo>
                <a:lnTo>
                  <a:pt x="2260600" y="4019550"/>
                </a:lnTo>
                <a:lnTo>
                  <a:pt x="0" y="40195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474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368718" y="2087742"/>
            <a:ext cx="2807042" cy="3520579"/>
          </a:xfrm>
          <a:custGeom>
            <a:avLst/>
            <a:gdLst>
              <a:gd name="connsiteX0" fmla="*/ 0 w 2807042"/>
              <a:gd name="connsiteY0" fmla="*/ 0 h 3520579"/>
              <a:gd name="connsiteX1" fmla="*/ 2807042 w 2807042"/>
              <a:gd name="connsiteY1" fmla="*/ 0 h 3520579"/>
              <a:gd name="connsiteX2" fmla="*/ 2807042 w 2807042"/>
              <a:gd name="connsiteY2" fmla="*/ 3520579 h 3520579"/>
              <a:gd name="connsiteX3" fmla="*/ 0 w 2807042"/>
              <a:gd name="connsiteY3" fmla="*/ 3520579 h 35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7042" h="3520579">
                <a:moveTo>
                  <a:pt x="0" y="0"/>
                </a:moveTo>
                <a:lnTo>
                  <a:pt x="2807042" y="0"/>
                </a:lnTo>
                <a:lnTo>
                  <a:pt x="2807042" y="3520579"/>
                </a:lnTo>
                <a:lnTo>
                  <a:pt x="0" y="35205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029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540154" y="2983847"/>
            <a:ext cx="2092108" cy="2102807"/>
          </a:xfrm>
          <a:custGeom>
            <a:avLst/>
            <a:gdLst>
              <a:gd name="connsiteX0" fmla="*/ 0 w 2092108"/>
              <a:gd name="connsiteY0" fmla="*/ 0 h 2102807"/>
              <a:gd name="connsiteX1" fmla="*/ 2092108 w 2092108"/>
              <a:gd name="connsiteY1" fmla="*/ 0 h 2102807"/>
              <a:gd name="connsiteX2" fmla="*/ 2092108 w 2092108"/>
              <a:gd name="connsiteY2" fmla="*/ 2102807 h 2102807"/>
              <a:gd name="connsiteX3" fmla="*/ 0 w 2092108"/>
              <a:gd name="connsiteY3" fmla="*/ 2102807 h 210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2108" h="2102807">
                <a:moveTo>
                  <a:pt x="0" y="0"/>
                </a:moveTo>
                <a:lnTo>
                  <a:pt x="2092108" y="0"/>
                </a:lnTo>
                <a:lnTo>
                  <a:pt x="2092108" y="2102807"/>
                </a:lnTo>
                <a:lnTo>
                  <a:pt x="0" y="21028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874193" y="2983847"/>
            <a:ext cx="2092108" cy="2102807"/>
          </a:xfrm>
          <a:custGeom>
            <a:avLst/>
            <a:gdLst>
              <a:gd name="connsiteX0" fmla="*/ 0 w 2092108"/>
              <a:gd name="connsiteY0" fmla="*/ 0 h 2102807"/>
              <a:gd name="connsiteX1" fmla="*/ 2092108 w 2092108"/>
              <a:gd name="connsiteY1" fmla="*/ 0 h 2102807"/>
              <a:gd name="connsiteX2" fmla="*/ 2092108 w 2092108"/>
              <a:gd name="connsiteY2" fmla="*/ 2102807 h 2102807"/>
              <a:gd name="connsiteX3" fmla="*/ 0 w 2092108"/>
              <a:gd name="connsiteY3" fmla="*/ 2102807 h 210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2108" h="2102807">
                <a:moveTo>
                  <a:pt x="0" y="0"/>
                </a:moveTo>
                <a:lnTo>
                  <a:pt x="2092108" y="0"/>
                </a:lnTo>
                <a:lnTo>
                  <a:pt x="2092108" y="2102807"/>
                </a:lnTo>
                <a:lnTo>
                  <a:pt x="0" y="21028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214998" y="2983847"/>
            <a:ext cx="2092108" cy="2102807"/>
          </a:xfrm>
          <a:custGeom>
            <a:avLst/>
            <a:gdLst>
              <a:gd name="connsiteX0" fmla="*/ 0 w 2092108"/>
              <a:gd name="connsiteY0" fmla="*/ 0 h 2102807"/>
              <a:gd name="connsiteX1" fmla="*/ 2092108 w 2092108"/>
              <a:gd name="connsiteY1" fmla="*/ 0 h 2102807"/>
              <a:gd name="connsiteX2" fmla="*/ 2092108 w 2092108"/>
              <a:gd name="connsiteY2" fmla="*/ 2102807 h 2102807"/>
              <a:gd name="connsiteX3" fmla="*/ 0 w 2092108"/>
              <a:gd name="connsiteY3" fmla="*/ 2102807 h 210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2108" h="2102807">
                <a:moveTo>
                  <a:pt x="0" y="0"/>
                </a:moveTo>
                <a:lnTo>
                  <a:pt x="2092108" y="0"/>
                </a:lnTo>
                <a:lnTo>
                  <a:pt x="2092108" y="2102807"/>
                </a:lnTo>
                <a:lnTo>
                  <a:pt x="0" y="21028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549038" y="2983847"/>
            <a:ext cx="2092108" cy="2102807"/>
          </a:xfrm>
          <a:custGeom>
            <a:avLst/>
            <a:gdLst>
              <a:gd name="connsiteX0" fmla="*/ 0 w 2092108"/>
              <a:gd name="connsiteY0" fmla="*/ 0 h 2102807"/>
              <a:gd name="connsiteX1" fmla="*/ 2092108 w 2092108"/>
              <a:gd name="connsiteY1" fmla="*/ 0 h 2102807"/>
              <a:gd name="connsiteX2" fmla="*/ 2092108 w 2092108"/>
              <a:gd name="connsiteY2" fmla="*/ 2102807 h 2102807"/>
              <a:gd name="connsiteX3" fmla="*/ 0 w 2092108"/>
              <a:gd name="connsiteY3" fmla="*/ 2102807 h 210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2108" h="2102807">
                <a:moveTo>
                  <a:pt x="0" y="0"/>
                </a:moveTo>
                <a:lnTo>
                  <a:pt x="2092108" y="0"/>
                </a:lnTo>
                <a:lnTo>
                  <a:pt x="2092108" y="2102807"/>
                </a:lnTo>
                <a:lnTo>
                  <a:pt x="0" y="21028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137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2"/>
          </p:nvPr>
        </p:nvSpPr>
        <p:spPr>
          <a:xfrm>
            <a:off x="6959393" y="3034573"/>
            <a:ext cx="3499308" cy="2216665"/>
          </a:xfrm>
          <a:custGeom>
            <a:avLst/>
            <a:gdLst>
              <a:gd name="connsiteX0" fmla="*/ 0 w 3499308"/>
              <a:gd name="connsiteY0" fmla="*/ 0 h 2216665"/>
              <a:gd name="connsiteX1" fmla="*/ 3499308 w 3499308"/>
              <a:gd name="connsiteY1" fmla="*/ 0 h 2216665"/>
              <a:gd name="connsiteX2" fmla="*/ 3499308 w 3499308"/>
              <a:gd name="connsiteY2" fmla="*/ 2216665 h 2216665"/>
              <a:gd name="connsiteX3" fmla="*/ 0 w 3499308"/>
              <a:gd name="connsiteY3" fmla="*/ 2216665 h 2216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9308" h="2216665">
                <a:moveTo>
                  <a:pt x="0" y="0"/>
                </a:moveTo>
                <a:lnTo>
                  <a:pt x="3499308" y="0"/>
                </a:lnTo>
                <a:lnTo>
                  <a:pt x="3499308" y="2216665"/>
                </a:lnTo>
                <a:lnTo>
                  <a:pt x="0" y="22166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738105" y="3034573"/>
            <a:ext cx="3499308" cy="2216665"/>
          </a:xfrm>
          <a:custGeom>
            <a:avLst/>
            <a:gdLst>
              <a:gd name="connsiteX0" fmla="*/ 0 w 3499308"/>
              <a:gd name="connsiteY0" fmla="*/ 0 h 2216665"/>
              <a:gd name="connsiteX1" fmla="*/ 3499308 w 3499308"/>
              <a:gd name="connsiteY1" fmla="*/ 0 h 2216665"/>
              <a:gd name="connsiteX2" fmla="*/ 3499308 w 3499308"/>
              <a:gd name="connsiteY2" fmla="*/ 2216665 h 2216665"/>
              <a:gd name="connsiteX3" fmla="*/ 0 w 3499308"/>
              <a:gd name="connsiteY3" fmla="*/ 2216665 h 2216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9308" h="2216665">
                <a:moveTo>
                  <a:pt x="0" y="0"/>
                </a:moveTo>
                <a:lnTo>
                  <a:pt x="3499308" y="0"/>
                </a:lnTo>
                <a:lnTo>
                  <a:pt x="3499308" y="2216665"/>
                </a:lnTo>
                <a:lnTo>
                  <a:pt x="0" y="22166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406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392260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36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7" r:id="rId4"/>
    <p:sldLayoutId id="2147483666" r:id="rId5"/>
    <p:sldLayoutId id="2147483665" r:id="rId6"/>
    <p:sldLayoutId id="214748366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424683"/>
            <a:ext cx="11906249" cy="598958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24916" y="2208112"/>
            <a:ext cx="5881007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en-US" altLang="zh-CN" sz="3200" dirty="0"/>
              <a:t>SURF: </a:t>
            </a:r>
          </a:p>
          <a:p>
            <a:pPr lvl="0" algn="ctr">
              <a:defRPr/>
            </a:pPr>
            <a:r>
              <a:rPr lang="en-US" altLang="zh-CN" sz="3200" dirty="0"/>
              <a:t>Speeded Up Robust Features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5C279E-C668-457B-9016-F4C56D10FA86}"/>
              </a:ext>
            </a:extLst>
          </p:cNvPr>
          <p:cNvSpPr txBox="1"/>
          <p:nvPr/>
        </p:nvSpPr>
        <p:spPr>
          <a:xfrm>
            <a:off x="5179558" y="3784730"/>
            <a:ext cx="23717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Century Gothic" panose="020B0502020202020204" pitchFamily="34" charset="0"/>
                <a:ea typeface="微软雅黑"/>
              </a:rPr>
              <a:t>董美雪</a:t>
            </a:r>
            <a:endParaRPr lang="en-US" altLang="zh-CN" sz="2000" dirty="0">
              <a:latin typeface="Century Gothic" panose="020B0502020202020204" pitchFamily="34" charset="0"/>
              <a:ea typeface="微软雅黑"/>
            </a:endParaRPr>
          </a:p>
          <a:p>
            <a:pPr algn="ctr"/>
            <a:r>
              <a:rPr lang="en-US" altLang="zh-CN" sz="2000" dirty="0">
                <a:latin typeface="Century Gothic" panose="020B0502020202020204" pitchFamily="34" charset="0"/>
                <a:ea typeface="微软雅黑"/>
              </a:rPr>
              <a:t>2022-04-05</a:t>
            </a:r>
          </a:p>
          <a:p>
            <a:pPr algn="ctr"/>
            <a:endParaRPr lang="zh-CN" altLang="en-US" sz="2000" dirty="0">
              <a:latin typeface="Century Gothic" panose="020B0502020202020204" pitchFamily="34" charset="0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33633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784239" y="354939"/>
            <a:ext cx="3766991" cy="717686"/>
            <a:chOff x="2976152" y="4708118"/>
            <a:chExt cx="3766991" cy="717686"/>
          </a:xfrm>
        </p:grpSpPr>
        <p:sp>
          <p:nvSpPr>
            <p:cNvPr id="29" name="文本框 28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976152" y="4708118"/>
              <a:ext cx="31774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实现细节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-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整体流程</a:t>
              </a: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B1F6D0-99D3-4928-BE36-13791D217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436" y="1336197"/>
            <a:ext cx="9228620" cy="37188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222C8B-F6DC-4E49-99BA-77A7334FD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525" y="2724137"/>
            <a:ext cx="815411" cy="3048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14B61F-F33C-4F77-A191-4E0013BAF1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525" y="4416903"/>
            <a:ext cx="815411" cy="30482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243E61D-811E-4FBA-9542-235D9EF67FB0}"/>
              </a:ext>
            </a:extLst>
          </p:cNvPr>
          <p:cNvSpPr/>
          <p:nvPr/>
        </p:nvSpPr>
        <p:spPr>
          <a:xfrm>
            <a:off x="3058338" y="1250472"/>
            <a:ext cx="1199337" cy="431212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4D470BD-7E30-4665-8BD7-1996605674CD}"/>
              </a:ext>
            </a:extLst>
          </p:cNvPr>
          <p:cNvSpPr/>
          <p:nvPr/>
        </p:nvSpPr>
        <p:spPr>
          <a:xfrm>
            <a:off x="4733925" y="1250471"/>
            <a:ext cx="1199337" cy="431212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E004609-AE71-4C61-982E-C20E94C5239F}"/>
              </a:ext>
            </a:extLst>
          </p:cNvPr>
          <p:cNvSpPr/>
          <p:nvPr/>
        </p:nvSpPr>
        <p:spPr>
          <a:xfrm>
            <a:off x="8010527" y="2609851"/>
            <a:ext cx="1104900" cy="9906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C2ADBC0-52FC-4F80-A901-685A47444B0F}"/>
              </a:ext>
            </a:extLst>
          </p:cNvPr>
          <p:cNvSpPr txBox="1"/>
          <p:nvPr/>
        </p:nvSpPr>
        <p:spPr>
          <a:xfrm>
            <a:off x="3372975" y="5596405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0247FC-CE9D-4FA7-BE9E-168C2C44E97B}"/>
              </a:ext>
            </a:extLst>
          </p:cNvPr>
          <p:cNvSpPr txBox="1"/>
          <p:nvPr/>
        </p:nvSpPr>
        <p:spPr>
          <a:xfrm>
            <a:off x="5015936" y="5599534"/>
            <a:ext cx="375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E46085-EEB7-41A4-AD92-5393AADD275F}"/>
              </a:ext>
            </a:extLst>
          </p:cNvPr>
          <p:cNvSpPr txBox="1"/>
          <p:nvPr/>
        </p:nvSpPr>
        <p:spPr>
          <a:xfrm>
            <a:off x="8324850" y="3677490"/>
            <a:ext cx="66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6855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784239" y="354939"/>
            <a:ext cx="3766991" cy="717686"/>
            <a:chOff x="2976152" y="4708118"/>
            <a:chExt cx="3766991" cy="717686"/>
          </a:xfrm>
        </p:grpSpPr>
        <p:sp>
          <p:nvSpPr>
            <p:cNvPr id="29" name="文本框 28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976152" y="4708118"/>
              <a:ext cx="35365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实现细节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-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特征点提取</a:t>
              </a: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1E7937A-BAA1-462C-8881-36244179C7FB}"/>
              </a:ext>
            </a:extLst>
          </p:cNvPr>
          <p:cNvSpPr txBox="1"/>
          <p:nvPr/>
        </p:nvSpPr>
        <p:spPr>
          <a:xfrm>
            <a:off x="6010728" y="472764"/>
            <a:ext cx="4588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构建</a:t>
            </a:r>
            <a:r>
              <a:rPr lang="en-US" altLang="zh-CN" sz="2000" b="1" dirty="0"/>
              <a:t>Hessian</a:t>
            </a:r>
            <a:r>
              <a:rPr lang="zh-CN" altLang="en-US" sz="2000" b="1" dirty="0"/>
              <a:t>矩阵，生成特征点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08D944-7AF1-498F-A98F-5B91D36E9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874" y="1861847"/>
            <a:ext cx="3750764" cy="87411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6287958-B8EB-47EA-8FCB-A4461425EBF8}"/>
              </a:ext>
            </a:extLst>
          </p:cNvPr>
          <p:cNvSpPr txBox="1"/>
          <p:nvPr/>
        </p:nvSpPr>
        <p:spPr>
          <a:xfrm>
            <a:off x="3212915" y="2742073"/>
            <a:ext cx="364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是高斯二阶导数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E63D1D-455D-4A8C-B9FC-DCACFD635B42}"/>
              </a:ext>
            </a:extLst>
          </p:cNvPr>
          <p:cNvSpPr txBox="1"/>
          <p:nvPr/>
        </p:nvSpPr>
        <p:spPr>
          <a:xfrm>
            <a:off x="1467303" y="1519923"/>
            <a:ext cx="573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给定图像中的点</a:t>
            </a:r>
            <a:r>
              <a:rPr lang="en-US" altLang="zh-CN" dirty="0"/>
              <a:t>x=(x, y)</a:t>
            </a:r>
            <a:r>
              <a:rPr lang="zh-CN" altLang="en-US" dirty="0"/>
              <a:t>，其</a:t>
            </a:r>
            <a:r>
              <a:rPr lang="en-US" altLang="zh-CN" dirty="0">
                <a:solidFill>
                  <a:srgbClr val="FF0000"/>
                </a:solidFill>
              </a:rPr>
              <a:t>Hessian</a:t>
            </a:r>
            <a:r>
              <a:rPr lang="zh-CN" altLang="en-US" dirty="0">
                <a:solidFill>
                  <a:srgbClr val="FF0000"/>
                </a:solidFill>
              </a:rPr>
              <a:t>矩阵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856B99E-48FE-4EEF-B0F8-9FCCF9693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7756" y="2647980"/>
            <a:ext cx="1018348" cy="50288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6209BB9-FEF9-4FFF-9D87-26BBAA460F49}"/>
              </a:ext>
            </a:extLst>
          </p:cNvPr>
          <p:cNvSpPr txBox="1"/>
          <p:nvPr/>
        </p:nvSpPr>
        <p:spPr>
          <a:xfrm>
            <a:off x="1481029" y="3536622"/>
            <a:ext cx="700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</a:t>
            </a:r>
            <a:r>
              <a:rPr lang="en-US" altLang="zh-CN" dirty="0"/>
              <a:t>Hessian</a:t>
            </a:r>
            <a:r>
              <a:rPr lang="zh-CN" altLang="en-US" dirty="0"/>
              <a:t>矩阵判别式取得局部极大值时，判断该点为关键点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14B44D-B905-479E-88E7-622C7CA2603A}"/>
              </a:ext>
            </a:extLst>
          </p:cNvPr>
          <p:cNvSpPr txBox="1"/>
          <p:nvPr/>
        </p:nvSpPr>
        <p:spPr>
          <a:xfrm>
            <a:off x="1481029" y="5060828"/>
            <a:ext cx="62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使用</a:t>
            </a:r>
            <a:r>
              <a:rPr lang="zh-CN" altLang="en-US" sz="2000" dirty="0">
                <a:solidFill>
                  <a:srgbClr val="FF0000"/>
                </a:solidFill>
              </a:rPr>
              <a:t>盒滤波器</a:t>
            </a:r>
            <a:r>
              <a:rPr lang="zh-CN" altLang="en-US" sz="2000" dirty="0"/>
              <a:t>近似高斯滤波器，简化计算加快速度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F0C2F67-3D01-4808-864E-21AFA64A53C9}"/>
              </a:ext>
            </a:extLst>
          </p:cNvPr>
          <p:cNvSpPr txBox="1"/>
          <p:nvPr/>
        </p:nvSpPr>
        <p:spPr>
          <a:xfrm>
            <a:off x="5890326" y="2749209"/>
            <a:ext cx="2620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与图像在点</a:t>
            </a:r>
            <a:r>
              <a:rPr lang="en-US" altLang="zh-CN" dirty="0"/>
              <a:t>x</a:t>
            </a:r>
            <a:r>
              <a:rPr lang="zh-CN" altLang="en-US" dirty="0"/>
              <a:t>的卷积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F6F868-6D2C-413E-B9F8-A6F7C1C2A4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7821" y="5477709"/>
            <a:ext cx="4848418" cy="6965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673F73-34FB-427F-9682-AC02B5349A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4" y="3824658"/>
            <a:ext cx="8621111" cy="78764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2DAD249-6461-41B4-A796-AB8C50BFE9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745" y="3905954"/>
            <a:ext cx="3128930" cy="6704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843389B-6842-431D-8774-CC448137E6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68005" y="2701190"/>
            <a:ext cx="1267321" cy="38114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3B411B8-2876-4DB4-82FF-45279799D650}"/>
              </a:ext>
            </a:extLst>
          </p:cNvPr>
          <p:cNvSpPr txBox="1"/>
          <p:nvPr/>
        </p:nvSpPr>
        <p:spPr>
          <a:xfrm>
            <a:off x="1467303" y="2705780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其中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7381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784239" y="354939"/>
            <a:ext cx="3766991" cy="717686"/>
            <a:chOff x="2976152" y="4708118"/>
            <a:chExt cx="3766991" cy="717686"/>
          </a:xfrm>
        </p:grpSpPr>
        <p:sp>
          <p:nvSpPr>
            <p:cNvPr id="29" name="文本框 28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976152" y="4708118"/>
              <a:ext cx="35365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实现细节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-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特征点提取</a:t>
              </a: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A86DDD5-0FB8-4551-BC91-0A5C0A9F9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1020" y="1905014"/>
            <a:ext cx="7186283" cy="13945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46785F1-D1DB-4E28-8AF3-82B445DBDD91}"/>
              </a:ext>
            </a:extLst>
          </p:cNvPr>
          <p:cNvSpPr txBox="1"/>
          <p:nvPr/>
        </p:nvSpPr>
        <p:spPr>
          <a:xfrm>
            <a:off x="3358228" y="3318481"/>
            <a:ext cx="267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高斯二阶导数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6E46AD-3D11-432A-86A9-5B9A3CEC74EF}"/>
              </a:ext>
            </a:extLst>
          </p:cNvPr>
          <p:cNvSpPr txBox="1"/>
          <p:nvPr/>
        </p:nvSpPr>
        <p:spPr>
          <a:xfrm>
            <a:off x="2809364" y="1679921"/>
            <a:ext cx="875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r>
              <a:rPr lang="zh-CN" altLang="en-US" dirty="0"/>
              <a:t>方向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35B359-5C7A-4542-BD6F-E5799DEE495E}"/>
              </a:ext>
            </a:extLst>
          </p:cNvPr>
          <p:cNvSpPr txBox="1"/>
          <p:nvPr/>
        </p:nvSpPr>
        <p:spPr>
          <a:xfrm>
            <a:off x="4716480" y="1679921"/>
            <a:ext cx="120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xy</a:t>
            </a:r>
            <a:r>
              <a:rPr lang="zh-CN" altLang="en-US" dirty="0"/>
              <a:t>方向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A7F6524-15B9-4589-85D0-1C747ABEDD88}"/>
              </a:ext>
            </a:extLst>
          </p:cNvPr>
          <p:cNvSpPr txBox="1"/>
          <p:nvPr/>
        </p:nvSpPr>
        <p:spPr>
          <a:xfrm>
            <a:off x="6759186" y="1679921"/>
            <a:ext cx="133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r>
              <a:rPr lang="zh-CN" altLang="en-US" dirty="0"/>
              <a:t>方向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E4099B9-B1F0-4E47-8B39-F7B2E34BC415}"/>
              </a:ext>
            </a:extLst>
          </p:cNvPr>
          <p:cNvSpPr txBox="1"/>
          <p:nvPr/>
        </p:nvSpPr>
        <p:spPr>
          <a:xfrm>
            <a:off x="8713929" y="1679921"/>
            <a:ext cx="120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xy</a:t>
            </a:r>
            <a:r>
              <a:rPr lang="zh-CN" altLang="en-US" dirty="0"/>
              <a:t>方向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2BDEB6A-DAA4-4FEB-B684-264224942839}"/>
              </a:ext>
            </a:extLst>
          </p:cNvPr>
          <p:cNvSpPr txBox="1"/>
          <p:nvPr/>
        </p:nvSpPr>
        <p:spPr>
          <a:xfrm>
            <a:off x="7470100" y="3346953"/>
            <a:ext cx="267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盒滤波近似值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00658F-232A-44D3-A069-5A07E17EB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364" y="5658806"/>
            <a:ext cx="2876802" cy="98442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7DEEE87E-22D9-4B06-9935-2D59BA981A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8056" y="3862729"/>
            <a:ext cx="2677886" cy="1990584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0C5C0319-C7C9-42A3-8D83-C56DBF6519AD}"/>
              </a:ext>
            </a:extLst>
          </p:cNvPr>
          <p:cNvSpPr txBox="1"/>
          <p:nvPr/>
        </p:nvSpPr>
        <p:spPr>
          <a:xfrm>
            <a:off x="7359385" y="5970050"/>
            <a:ext cx="1997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S</a:t>
            </a:r>
            <a:r>
              <a:rPr lang="en-US" altLang="zh-CN" sz="2000" dirty="0"/>
              <a:t>=(A+D)-(B+C)</a:t>
            </a:r>
            <a:endParaRPr lang="zh-CN" altLang="en-US" sz="2000" dirty="0"/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563FF275-70BB-448E-9704-32ABF557CA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6059" y="3900828"/>
            <a:ext cx="2531076" cy="199058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D327346-F39A-4757-B293-0B7EF2B4EC36}"/>
              </a:ext>
            </a:extLst>
          </p:cNvPr>
          <p:cNvSpPr txBox="1"/>
          <p:nvPr/>
        </p:nvSpPr>
        <p:spPr>
          <a:xfrm>
            <a:off x="1043399" y="3679971"/>
            <a:ext cx="1562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积分图像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ACE1826-A6E4-4B37-8A02-1BB7F5316148}"/>
              </a:ext>
            </a:extLst>
          </p:cNvPr>
          <p:cNvSpPr txBox="1"/>
          <p:nvPr/>
        </p:nvSpPr>
        <p:spPr>
          <a:xfrm>
            <a:off x="956266" y="1238193"/>
            <a:ext cx="1562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盒滤波近似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13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784239" y="354939"/>
            <a:ext cx="3766991" cy="717686"/>
            <a:chOff x="2976152" y="4708118"/>
            <a:chExt cx="3766991" cy="717686"/>
          </a:xfrm>
        </p:grpSpPr>
        <p:sp>
          <p:nvSpPr>
            <p:cNvPr id="29" name="文本框 28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976152" y="4708118"/>
              <a:ext cx="35365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实现细节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-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特征点提取</a:t>
              </a: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6AD48D-6791-46C4-BF0B-D5A76E2D1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8499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AB8EAFA-2CC3-4E21-9552-26D5F23883E9}"/>
              </a:ext>
            </a:extLst>
          </p:cNvPr>
          <p:cNvSpPr txBox="1"/>
          <p:nvPr/>
        </p:nvSpPr>
        <p:spPr>
          <a:xfrm>
            <a:off x="10407761" y="231734"/>
            <a:ext cx="1339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SIFT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3B9E32-EAC1-4DA2-89A0-92F74ED0E31A}"/>
              </a:ext>
            </a:extLst>
          </p:cNvPr>
          <p:cNvSpPr txBox="1"/>
          <p:nvPr/>
        </p:nvSpPr>
        <p:spPr>
          <a:xfrm>
            <a:off x="2380326" y="878685"/>
            <a:ext cx="2190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构建尺度空间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0227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784239" y="354939"/>
            <a:ext cx="3766991" cy="717686"/>
            <a:chOff x="2976152" y="4708118"/>
            <a:chExt cx="3766991" cy="717686"/>
          </a:xfrm>
        </p:grpSpPr>
        <p:sp>
          <p:nvSpPr>
            <p:cNvPr id="29" name="文本框 28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976152" y="4708118"/>
              <a:ext cx="35365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实现细节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-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特征点提取</a:t>
              </a: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1E7937A-BAA1-462C-8881-36244179C7FB}"/>
              </a:ext>
            </a:extLst>
          </p:cNvPr>
          <p:cNvSpPr txBox="1"/>
          <p:nvPr/>
        </p:nvSpPr>
        <p:spPr>
          <a:xfrm>
            <a:off x="1361761" y="1480997"/>
            <a:ext cx="2190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构建尺度空间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7BE10F-B99C-4178-8E58-74DE4DF02FAC}"/>
              </a:ext>
            </a:extLst>
          </p:cNvPr>
          <p:cNvSpPr txBox="1"/>
          <p:nvPr/>
        </p:nvSpPr>
        <p:spPr>
          <a:xfrm>
            <a:off x="1409700" y="4481392"/>
            <a:ext cx="47519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上述步骤可并行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94A2617-F1B2-4D4B-8B29-138B1CBB147F}"/>
              </a:ext>
            </a:extLst>
          </p:cNvPr>
          <p:cNvSpPr txBox="1"/>
          <p:nvPr/>
        </p:nvSpPr>
        <p:spPr>
          <a:xfrm>
            <a:off x="10407760" y="231734"/>
            <a:ext cx="143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SURF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BA8122-9A2D-4641-AFBA-FF02B600233C}"/>
              </a:ext>
            </a:extLst>
          </p:cNvPr>
          <p:cNvSpPr txBox="1"/>
          <p:nvPr/>
        </p:nvSpPr>
        <p:spPr>
          <a:xfrm>
            <a:off x="1409699" y="2421197"/>
            <a:ext cx="3438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相同尺寸的不同模糊系数的滤波器产生一组图像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09BE8A5-E002-4203-B2A9-8DFBDC6470BC}"/>
              </a:ext>
            </a:extLst>
          </p:cNvPr>
          <p:cNvSpPr txBox="1"/>
          <p:nvPr/>
        </p:nvSpPr>
        <p:spPr>
          <a:xfrm>
            <a:off x="1409700" y="3429000"/>
            <a:ext cx="3438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FF0000"/>
                </a:solidFill>
              </a:rPr>
              <a:t>不同尺寸的滤波器</a:t>
            </a:r>
            <a:r>
              <a:rPr lang="zh-CN" altLang="en-US" sz="2000" dirty="0"/>
              <a:t>作用在原图像上产生多组图像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468E0A-D780-4A49-AF40-1F8E393220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35390"/>
            <a:ext cx="7274097" cy="27122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F69851-4012-4FD4-B25E-4808518838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042" y="818709"/>
            <a:ext cx="5581699" cy="27122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0412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784239" y="354939"/>
            <a:ext cx="3766991" cy="717686"/>
            <a:chOff x="2976152" y="4708118"/>
            <a:chExt cx="3766991" cy="717686"/>
          </a:xfrm>
        </p:grpSpPr>
        <p:sp>
          <p:nvSpPr>
            <p:cNvPr id="29" name="文本框 28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976152" y="4708118"/>
              <a:ext cx="35365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实现细节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-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特征点提取</a:t>
              </a: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1E7937A-BAA1-462C-8881-36244179C7FB}"/>
              </a:ext>
            </a:extLst>
          </p:cNvPr>
          <p:cNvSpPr txBox="1"/>
          <p:nvPr/>
        </p:nvSpPr>
        <p:spPr>
          <a:xfrm>
            <a:off x="1258436" y="1256950"/>
            <a:ext cx="4588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特征点定位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CA34D0-9BA3-4B00-A079-03D574A34950}"/>
              </a:ext>
            </a:extLst>
          </p:cNvPr>
          <p:cNvSpPr txBox="1"/>
          <p:nvPr/>
        </p:nvSpPr>
        <p:spPr>
          <a:xfrm>
            <a:off x="1258436" y="4700885"/>
            <a:ext cx="54102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初步定位出关键点后，再经过滤除能量比较弱的关键点以及错误定位的关键点，筛选出最终的稳定的特征点。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4EDB3A-B1F4-4EE5-BC2B-67677D21C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776" y="1741104"/>
            <a:ext cx="4923899" cy="406898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1309AD6-9B26-42F5-903C-02145542B725}"/>
              </a:ext>
            </a:extLst>
          </p:cNvPr>
          <p:cNvSpPr txBox="1"/>
          <p:nvPr/>
        </p:nvSpPr>
        <p:spPr>
          <a:xfrm>
            <a:off x="1258436" y="2019750"/>
            <a:ext cx="54852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effectLst/>
                <a:latin typeface="Courier New" panose="02070309020205020404" pitchFamily="49" charset="0"/>
              </a:rPr>
              <a:t>为了寻找尺度空间的极值点，每一个像素点要和它所有的相邻点比较，看其是否比它的图像域和尺度域的相邻点大或者小。</a:t>
            </a:r>
            <a:endParaRPr lang="zh-CN" altLang="en-US" sz="2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98F2B2-8ABF-4FE8-A0F0-BB72F9664FE6}"/>
              </a:ext>
            </a:extLst>
          </p:cNvPr>
          <p:cNvSpPr txBox="1"/>
          <p:nvPr/>
        </p:nvSpPr>
        <p:spPr>
          <a:xfrm>
            <a:off x="1258436" y="3313930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effectLst/>
                <a:latin typeface="Courier New" panose="02070309020205020404" pitchFamily="49" charset="0"/>
              </a:rPr>
              <a:t>中间的检测点和它同尺度的</a:t>
            </a:r>
            <a:r>
              <a:rPr lang="en-US" altLang="zh-CN" sz="2000" dirty="0">
                <a:effectLst/>
                <a:latin typeface="Arial" panose="020B0604020202020204" pitchFamily="34" charset="0"/>
              </a:rPr>
              <a:t>8</a:t>
            </a:r>
            <a:r>
              <a:rPr lang="zh-CN" altLang="en-US" sz="2000" dirty="0">
                <a:effectLst/>
                <a:latin typeface="Courier New" panose="02070309020205020404" pitchFamily="49" charset="0"/>
              </a:rPr>
              <a:t>个相邻点和上</a:t>
            </a:r>
            <a:br>
              <a:rPr lang="zh-CN" altLang="en-US" sz="2000" dirty="0"/>
            </a:br>
            <a:r>
              <a:rPr lang="zh-CN" altLang="en-US" sz="2000" dirty="0">
                <a:effectLst/>
                <a:latin typeface="Courier New" panose="02070309020205020404" pitchFamily="49" charset="0"/>
              </a:rPr>
              <a:t>下相邻尺度对应的</a:t>
            </a:r>
            <a:r>
              <a:rPr lang="en-US" altLang="zh-CN" sz="2000" dirty="0">
                <a:effectLst/>
                <a:latin typeface="Arial" panose="020B0604020202020204" pitchFamily="34" charset="0"/>
              </a:rPr>
              <a:t>9</a:t>
            </a:r>
            <a:r>
              <a:rPr lang="en-US" altLang="zh-CN" sz="2000" dirty="0">
                <a:effectLst/>
                <a:latin typeface="Courier New" panose="02070309020205020404" pitchFamily="49" charset="0"/>
              </a:rPr>
              <a:t>×</a:t>
            </a:r>
            <a:r>
              <a:rPr lang="en-US" altLang="zh-CN" sz="2000" dirty="0">
                <a:effectLst/>
                <a:latin typeface="Arial" panose="020B0604020202020204" pitchFamily="34" charset="0"/>
              </a:rPr>
              <a:t>2</a:t>
            </a:r>
            <a:r>
              <a:rPr lang="zh-CN" altLang="en-US" sz="2000" dirty="0">
                <a:effectLst/>
                <a:latin typeface="Courier New" panose="02070309020205020404" pitchFamily="49" charset="0"/>
              </a:rPr>
              <a:t>个点共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26</a:t>
            </a:r>
            <a:r>
              <a:rPr lang="zh-CN" altLang="en-US" sz="200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个点</a:t>
            </a:r>
            <a:r>
              <a:rPr lang="zh-CN" altLang="en-US" sz="2000" dirty="0">
                <a:effectLst/>
                <a:latin typeface="Courier New" panose="02070309020205020404" pitchFamily="49" charset="0"/>
              </a:rPr>
              <a:t>比较，以确</a:t>
            </a:r>
            <a:br>
              <a:rPr lang="zh-CN" altLang="en-US" sz="2000" dirty="0"/>
            </a:br>
            <a:r>
              <a:rPr lang="zh-CN" altLang="en-US" sz="2000" dirty="0">
                <a:effectLst/>
                <a:latin typeface="Courier New" panose="02070309020205020404" pitchFamily="49" charset="0"/>
              </a:rPr>
              <a:t>保在尺度空间和二维图像空间都检测到极值点。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4936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784239" y="354939"/>
            <a:ext cx="3766991" cy="717686"/>
            <a:chOff x="2976152" y="4708118"/>
            <a:chExt cx="3766991" cy="717686"/>
          </a:xfrm>
        </p:grpSpPr>
        <p:sp>
          <p:nvSpPr>
            <p:cNvPr id="29" name="文本框 28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976152" y="4708118"/>
              <a:ext cx="35365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实现细节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-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特征点提取</a:t>
              </a: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C774F83-95D6-45B1-959E-6E00AE161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69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AB8EAFA-2CC3-4E21-9552-26D5F23883E9}"/>
              </a:ext>
            </a:extLst>
          </p:cNvPr>
          <p:cNvSpPr txBox="1"/>
          <p:nvPr/>
        </p:nvSpPr>
        <p:spPr>
          <a:xfrm>
            <a:off x="10407761" y="231734"/>
            <a:ext cx="1339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SIFT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7897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784239" y="354939"/>
            <a:ext cx="3766991" cy="717686"/>
            <a:chOff x="2976152" y="4708118"/>
            <a:chExt cx="3766991" cy="717686"/>
          </a:xfrm>
        </p:grpSpPr>
        <p:sp>
          <p:nvSpPr>
            <p:cNvPr id="29" name="文本框 28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976152" y="4708118"/>
              <a:ext cx="35365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实现细节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-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特征点提取</a:t>
              </a: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1E7937A-BAA1-462C-8881-36244179C7FB}"/>
              </a:ext>
            </a:extLst>
          </p:cNvPr>
          <p:cNvSpPr txBox="1"/>
          <p:nvPr/>
        </p:nvSpPr>
        <p:spPr>
          <a:xfrm>
            <a:off x="1291281" y="1273732"/>
            <a:ext cx="296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特征点主方向分配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34D80B-A265-49C7-91F5-FA0DBE3A6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6051" y="3557441"/>
            <a:ext cx="8519898" cy="285012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C27AE1D-B494-4747-97F5-B0F32C74E808}"/>
              </a:ext>
            </a:extLst>
          </p:cNvPr>
          <p:cNvSpPr txBox="1"/>
          <p:nvPr/>
        </p:nvSpPr>
        <p:spPr>
          <a:xfrm>
            <a:off x="10407760" y="231734"/>
            <a:ext cx="143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SURF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51D73C5-D176-464B-A174-4E0C681C699A}"/>
              </a:ext>
            </a:extLst>
          </p:cNvPr>
          <p:cNvSpPr txBox="1"/>
          <p:nvPr/>
        </p:nvSpPr>
        <p:spPr>
          <a:xfrm>
            <a:off x="1325691" y="1952193"/>
            <a:ext cx="65705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以特征点为中心做圆，进行</a:t>
            </a:r>
            <a:r>
              <a:rPr lang="en-US" altLang="zh-CN" sz="2000" dirty="0" err="1"/>
              <a:t>Haar</a:t>
            </a:r>
            <a:r>
              <a:rPr lang="zh-CN" altLang="en-US" sz="2000" dirty="0"/>
              <a:t>滤波得到</a:t>
            </a:r>
            <a:r>
              <a:rPr lang="en-US" altLang="zh-CN" sz="2000" dirty="0" err="1">
                <a:solidFill>
                  <a:srgbClr val="FF0000"/>
                </a:solidFill>
              </a:rPr>
              <a:t>Haar</a:t>
            </a:r>
            <a:r>
              <a:rPr lang="zh-CN" altLang="en-US" sz="2000" dirty="0">
                <a:solidFill>
                  <a:srgbClr val="FF0000"/>
                </a:solidFill>
              </a:rPr>
              <a:t>响应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3E058FF-9E14-41F2-A987-25BCEA8EC2D6}"/>
              </a:ext>
            </a:extLst>
          </p:cNvPr>
          <p:cNvSpPr txBox="1"/>
          <p:nvPr/>
        </p:nvSpPr>
        <p:spPr>
          <a:xfrm>
            <a:off x="1325691" y="2523985"/>
            <a:ext cx="101328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做60度的扇形滑动窗口，以一定的角度步长滑动一圈，分别累计各个位置Haar响应的模和幅角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787AF5E-2F1F-4BEF-9C55-BD49F764E7FA}"/>
              </a:ext>
            </a:extLst>
          </p:cNvPr>
          <p:cNvSpPr txBox="1"/>
          <p:nvPr/>
        </p:nvSpPr>
        <p:spPr>
          <a:xfrm>
            <a:off x="1325691" y="3341374"/>
            <a:ext cx="69484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将值最大的扇形的方向作为该</a:t>
            </a:r>
            <a:r>
              <a:rPr lang="zh-CN" altLang="en-US" sz="2000" dirty="0">
                <a:solidFill>
                  <a:srgbClr val="FF0000"/>
                </a:solidFill>
              </a:rPr>
              <a:t>特征点的主方向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3396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784239" y="354939"/>
            <a:ext cx="3766991" cy="717686"/>
            <a:chOff x="2976152" y="4708118"/>
            <a:chExt cx="3766991" cy="717686"/>
          </a:xfrm>
        </p:grpSpPr>
        <p:sp>
          <p:nvSpPr>
            <p:cNvPr id="29" name="文本框 28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976152" y="4708118"/>
              <a:ext cx="35365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实现细节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-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特征点匹配</a:t>
              </a: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8F53F82-8D53-45EE-9B9B-80853F2C4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042" y="4434759"/>
            <a:ext cx="4183743" cy="187468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E3A8E60-D2EA-4C96-9F15-DAB5066937AC}"/>
              </a:ext>
            </a:extLst>
          </p:cNvPr>
          <p:cNvSpPr txBox="1"/>
          <p:nvPr/>
        </p:nvSpPr>
        <p:spPr>
          <a:xfrm>
            <a:off x="3049361" y="2967335"/>
            <a:ext cx="6098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特征点匹配时先利用</a:t>
            </a:r>
            <a:r>
              <a:rPr lang="en-US" altLang="zh-CN" dirty="0"/>
              <a:t>Hessian Matrix</a:t>
            </a:r>
            <a:r>
              <a:rPr lang="zh-CN" altLang="en-US" dirty="0"/>
              <a:t>的</a:t>
            </a:r>
            <a:r>
              <a:rPr lang="en-US" altLang="zh-CN" dirty="0"/>
              <a:t>trace</a:t>
            </a:r>
            <a:r>
              <a:rPr lang="zh-CN" altLang="en-US" dirty="0"/>
              <a:t>的符号进行判断，符号不同肯定不是匹配的特征点。然后可利用距离进行判断，常用的欧氏距离。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7141B0-24F2-476C-8849-C27C7A510C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201526" cy="68493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79E554C-E284-4F97-BA8D-97D28B49739E}"/>
              </a:ext>
            </a:extLst>
          </p:cNvPr>
          <p:cNvSpPr txBox="1"/>
          <p:nvPr/>
        </p:nvSpPr>
        <p:spPr>
          <a:xfrm>
            <a:off x="10617311" y="39496"/>
            <a:ext cx="1339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SIFT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8327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784239" y="354939"/>
            <a:ext cx="3766991" cy="717686"/>
            <a:chOff x="2976152" y="4708118"/>
            <a:chExt cx="3766991" cy="717686"/>
          </a:xfrm>
        </p:grpSpPr>
        <p:sp>
          <p:nvSpPr>
            <p:cNvPr id="29" name="文本框 28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976152" y="4708118"/>
              <a:ext cx="35365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实现细节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-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特征点描述</a:t>
              </a: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8D32C23-4A35-434C-8211-D2413B0A0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628" y="1662736"/>
            <a:ext cx="5166808" cy="318543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F700C61-530E-4608-88D9-586E987C1428}"/>
              </a:ext>
            </a:extLst>
          </p:cNvPr>
          <p:cNvSpPr txBox="1"/>
          <p:nvPr/>
        </p:nvSpPr>
        <p:spPr>
          <a:xfrm>
            <a:off x="10407760" y="231734"/>
            <a:ext cx="143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SURF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D1AFBB-C459-48BD-8D7E-13E30D2E95DA}"/>
              </a:ext>
            </a:extLst>
          </p:cNvPr>
          <p:cNvSpPr txBox="1"/>
          <p:nvPr/>
        </p:nvSpPr>
        <p:spPr>
          <a:xfrm>
            <a:off x="1058860" y="1816844"/>
            <a:ext cx="52177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以每个特征点为中心建立4*4的区块，每个区块有</a:t>
            </a:r>
            <a:r>
              <a:rPr lang="en-US" altLang="zh-CN" sz="2000" dirty="0"/>
              <a:t>25</a:t>
            </a:r>
            <a:r>
              <a:rPr lang="zh-CN" altLang="en-US" sz="2000" dirty="0"/>
              <a:t>个像素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583C63-C142-4F19-BC5E-E726D5071F61}"/>
              </a:ext>
            </a:extLst>
          </p:cNvPr>
          <p:cNvSpPr txBox="1"/>
          <p:nvPr/>
        </p:nvSpPr>
        <p:spPr>
          <a:xfrm>
            <a:off x="1043399" y="2865775"/>
            <a:ext cx="50196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将区块旋转到特征点方向，对每个小区块计算Haar 特征，然后用特征向量表示该小区块的特征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2E4AEB1-9418-40BD-95CD-E74744E09E29}"/>
              </a:ext>
            </a:extLst>
          </p:cNvPr>
          <p:cNvSpPr txBox="1"/>
          <p:nvPr/>
        </p:nvSpPr>
        <p:spPr>
          <a:xfrm>
            <a:off x="1058860" y="4279840"/>
            <a:ext cx="50042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特征点的维度为</a:t>
            </a:r>
            <a:r>
              <a:rPr lang="zh-CN" altLang="en-US" sz="2000" dirty="0">
                <a:solidFill>
                  <a:srgbClr val="FF0000"/>
                </a:solidFill>
              </a:rPr>
              <a:t>4*4*4=64</a:t>
            </a:r>
            <a:r>
              <a:rPr lang="zh-CN" altLang="en-US" sz="2000" dirty="0"/>
              <a:t>，是</a:t>
            </a:r>
            <a:r>
              <a:rPr lang="en-US" altLang="zh-CN" sz="2000" dirty="0"/>
              <a:t>SIFT</a:t>
            </a:r>
            <a:r>
              <a:rPr lang="zh-CN" altLang="en-US" sz="2000" dirty="0"/>
              <a:t>特征点维度数量的一半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607C572-F16C-468F-9C77-DD4B98E10641}"/>
              </a:ext>
            </a:extLst>
          </p:cNvPr>
          <p:cNvSpPr txBox="1"/>
          <p:nvPr/>
        </p:nvSpPr>
        <p:spPr>
          <a:xfrm>
            <a:off x="7248525" y="4926171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4x4</a:t>
            </a:r>
            <a:r>
              <a:rPr lang="zh-CN" altLang="en-US" dirty="0"/>
              <a:t> </a:t>
            </a:r>
            <a:r>
              <a:rPr lang="en-US" altLang="zh-CN" dirty="0"/>
              <a:t>window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C592D6-E82F-44C0-A8FF-45D2C047B646}"/>
              </a:ext>
            </a:extLst>
          </p:cNvPr>
          <p:cNvSpPr txBox="1"/>
          <p:nvPr/>
        </p:nvSpPr>
        <p:spPr>
          <a:xfrm>
            <a:off x="9313886" y="4926171"/>
            <a:ext cx="218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Haar</a:t>
            </a:r>
            <a:r>
              <a:rPr lang="zh-CN" altLang="en-US" dirty="0"/>
              <a:t>特征</a:t>
            </a:r>
            <a:r>
              <a:rPr lang="en-US" altLang="zh-CN" dirty="0"/>
              <a:t>: dx, </a:t>
            </a:r>
            <a:r>
              <a:rPr lang="en-US" altLang="zh-CN" dirty="0" err="1"/>
              <a:t>dy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7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931204" y="1452784"/>
            <a:ext cx="3766991" cy="606081"/>
            <a:chOff x="2976152" y="4708118"/>
            <a:chExt cx="3766991" cy="606081"/>
          </a:xfrm>
        </p:grpSpPr>
        <p:sp>
          <p:nvSpPr>
            <p:cNvPr id="13" name="文本框 12"/>
            <p:cNvSpPr txBox="1"/>
            <p:nvPr/>
          </p:nvSpPr>
          <p:spPr>
            <a:xfrm>
              <a:off x="2976152" y="5067978"/>
              <a:ext cx="37669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对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SURF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进行了整体介绍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976152" y="4708118"/>
              <a:ext cx="1638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SURF</a:t>
              </a: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简介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448858" y="6497465"/>
            <a:ext cx="1294285" cy="0"/>
            <a:chOff x="5451631" y="5125866"/>
            <a:chExt cx="1294285" cy="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451631" y="5125866"/>
              <a:ext cx="303921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5781752" y="5125866"/>
              <a:ext cx="303921" cy="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111874" y="5125866"/>
              <a:ext cx="303921" cy="0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441995" y="5125866"/>
              <a:ext cx="303921" cy="0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3953" y="1476634"/>
            <a:ext cx="5030814" cy="373056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916634" y="3000312"/>
            <a:ext cx="1923924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contents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24599" y="2469857"/>
            <a:ext cx="1107998" cy="646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目录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6931203" y="2485958"/>
            <a:ext cx="3766991" cy="606081"/>
            <a:chOff x="2976152" y="4708118"/>
            <a:chExt cx="3766991" cy="606081"/>
          </a:xfrm>
        </p:grpSpPr>
        <p:sp>
          <p:nvSpPr>
            <p:cNvPr id="22" name="文本框 21"/>
            <p:cNvSpPr txBox="1"/>
            <p:nvPr/>
          </p:nvSpPr>
          <p:spPr>
            <a:xfrm>
              <a:off x="2976152" y="5067978"/>
              <a:ext cx="37669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比较了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SURF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与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SIFT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的异同点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976152" y="4708118"/>
              <a:ext cx="19960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SURF</a:t>
              </a: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与</a:t>
              </a: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SIFT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931203" y="3461825"/>
            <a:ext cx="3766992" cy="663388"/>
            <a:chOff x="2976151" y="4650811"/>
            <a:chExt cx="3766992" cy="663388"/>
          </a:xfrm>
        </p:grpSpPr>
        <p:sp>
          <p:nvSpPr>
            <p:cNvPr id="25" name="文本框 24"/>
            <p:cNvSpPr txBox="1"/>
            <p:nvPr/>
          </p:nvSpPr>
          <p:spPr>
            <a:xfrm>
              <a:off x="2976152" y="5067978"/>
              <a:ext cx="37669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给出了实现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SURF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的步骤，主要介绍了其创新点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976151" y="4650811"/>
              <a:ext cx="22541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SURF</a:t>
              </a: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实现细节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931204" y="4552307"/>
            <a:ext cx="3766991" cy="606081"/>
            <a:chOff x="2976152" y="4708118"/>
            <a:chExt cx="3766991" cy="606081"/>
          </a:xfrm>
        </p:grpSpPr>
        <p:sp>
          <p:nvSpPr>
            <p:cNvPr id="28" name="文本框 27"/>
            <p:cNvSpPr txBox="1"/>
            <p:nvPr/>
          </p:nvSpPr>
          <p:spPr>
            <a:xfrm>
              <a:off x="2976152" y="5067978"/>
              <a:ext cx="37669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给出了</a:t>
              </a: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SURF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算法的运行结果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976152" y="470811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结果展示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7877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784239" y="354939"/>
            <a:ext cx="3766991" cy="717686"/>
            <a:chOff x="2976152" y="4708118"/>
            <a:chExt cx="3766991" cy="717686"/>
          </a:xfrm>
        </p:grpSpPr>
        <p:sp>
          <p:nvSpPr>
            <p:cNvPr id="29" name="文本框 28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976152" y="4708118"/>
              <a:ext cx="35365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实现细节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-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特征点匹配</a:t>
              </a: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8F53F82-8D53-45EE-9B9B-80853F2C4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7746" y="3429000"/>
            <a:ext cx="6626968" cy="296946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59C6D3B-A380-4785-9311-978A01B18734}"/>
              </a:ext>
            </a:extLst>
          </p:cNvPr>
          <p:cNvSpPr txBox="1"/>
          <p:nvPr/>
        </p:nvSpPr>
        <p:spPr>
          <a:xfrm>
            <a:off x="1242699" y="1755181"/>
            <a:ext cx="77057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zh-CN" altLang="en-US" sz="2400" dirty="0"/>
              <a:t>根据</a:t>
            </a:r>
            <a:r>
              <a:rPr lang="en-US" altLang="zh-CN" sz="2400" dirty="0">
                <a:solidFill>
                  <a:srgbClr val="FF0000"/>
                </a:solidFill>
              </a:rPr>
              <a:t>Hessian</a:t>
            </a:r>
            <a:r>
              <a:rPr lang="zh-CN" altLang="en-US" sz="2400" dirty="0">
                <a:solidFill>
                  <a:srgbClr val="FF0000"/>
                </a:solidFill>
              </a:rPr>
              <a:t>矩阵的迹</a:t>
            </a:r>
            <a:r>
              <a:rPr lang="zh-CN" altLang="en-US" sz="2400" dirty="0"/>
              <a:t>的符号（正负）筛选特征点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29DFF6E-7215-4031-900D-681D06026BFF}"/>
              </a:ext>
            </a:extLst>
          </p:cNvPr>
          <p:cNvSpPr txBox="1"/>
          <p:nvPr/>
        </p:nvSpPr>
        <p:spPr>
          <a:xfrm>
            <a:off x="1476375" y="2592090"/>
            <a:ext cx="46196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zh-CN" altLang="en-US" sz="2400" dirty="0"/>
              <a:t>使用欧氏距离进行特征点匹配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3459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185706" y="4419096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结果</a:t>
            </a:r>
            <a:r>
              <a:rPr lang="zh-CN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</a:rPr>
              <a:t>展示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451631" y="5125866"/>
            <a:ext cx="30392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781752" y="5125866"/>
            <a:ext cx="30392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111874" y="5125866"/>
            <a:ext cx="303921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441995" y="5125866"/>
            <a:ext cx="303921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3790519" y="985318"/>
            <a:ext cx="4117476" cy="3053282"/>
            <a:chOff x="3790519" y="985318"/>
            <a:chExt cx="4117476" cy="305328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90519" y="985318"/>
              <a:ext cx="4117476" cy="3053282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5479581" y="1849671"/>
              <a:ext cx="950901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/>
                  <a:cs typeface="+mn-cs"/>
                </a:rPr>
                <a:t>04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E6722345-CC9C-40CC-BD74-92C317A8B4F8}"/>
              </a:ext>
            </a:extLst>
          </p:cNvPr>
          <p:cNvSpPr txBox="1"/>
          <p:nvPr/>
        </p:nvSpPr>
        <p:spPr>
          <a:xfrm>
            <a:off x="5008549" y="5247862"/>
            <a:ext cx="3170811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给出了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SURF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算法的运行结果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453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784239" y="354939"/>
            <a:ext cx="3766991" cy="717686"/>
            <a:chOff x="2976152" y="4708118"/>
            <a:chExt cx="3766991" cy="717686"/>
          </a:xfrm>
        </p:grpSpPr>
        <p:sp>
          <p:nvSpPr>
            <p:cNvPr id="29" name="文本框 28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976152" y="470811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结果展示</a:t>
              </a: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B28BC34C-6DA4-4A7B-9FC5-A8E6A70CB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884852"/>
              </p:ext>
            </p:extLst>
          </p:nvPr>
        </p:nvGraphicFramePr>
        <p:xfrm>
          <a:off x="1085850" y="2279369"/>
          <a:ext cx="9856196" cy="3349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028">
                  <a:extLst>
                    <a:ext uri="{9D8B030D-6E8A-4147-A177-3AD203B41FA5}">
                      <a16:colId xmlns:a16="http://schemas.microsoft.com/office/drawing/2014/main" val="3706197507"/>
                    </a:ext>
                  </a:extLst>
                </a:gridCol>
                <a:gridCol w="1408028">
                  <a:extLst>
                    <a:ext uri="{9D8B030D-6E8A-4147-A177-3AD203B41FA5}">
                      <a16:colId xmlns:a16="http://schemas.microsoft.com/office/drawing/2014/main" val="2372896830"/>
                    </a:ext>
                  </a:extLst>
                </a:gridCol>
                <a:gridCol w="1408028">
                  <a:extLst>
                    <a:ext uri="{9D8B030D-6E8A-4147-A177-3AD203B41FA5}">
                      <a16:colId xmlns:a16="http://schemas.microsoft.com/office/drawing/2014/main" val="3710169164"/>
                    </a:ext>
                  </a:extLst>
                </a:gridCol>
                <a:gridCol w="1408028">
                  <a:extLst>
                    <a:ext uri="{9D8B030D-6E8A-4147-A177-3AD203B41FA5}">
                      <a16:colId xmlns:a16="http://schemas.microsoft.com/office/drawing/2014/main" val="2497301219"/>
                    </a:ext>
                  </a:extLst>
                </a:gridCol>
                <a:gridCol w="1408028">
                  <a:extLst>
                    <a:ext uri="{9D8B030D-6E8A-4147-A177-3AD203B41FA5}">
                      <a16:colId xmlns:a16="http://schemas.microsoft.com/office/drawing/2014/main" val="1236270867"/>
                    </a:ext>
                  </a:extLst>
                </a:gridCol>
                <a:gridCol w="1579539">
                  <a:extLst>
                    <a:ext uri="{9D8B030D-6E8A-4147-A177-3AD203B41FA5}">
                      <a16:colId xmlns:a16="http://schemas.microsoft.com/office/drawing/2014/main" val="4095851845"/>
                    </a:ext>
                  </a:extLst>
                </a:gridCol>
                <a:gridCol w="1236517">
                  <a:extLst>
                    <a:ext uri="{9D8B030D-6E8A-4147-A177-3AD203B41FA5}">
                      <a16:colId xmlns:a16="http://schemas.microsoft.com/office/drawing/2014/main" val="4001646626"/>
                    </a:ext>
                  </a:extLst>
                </a:gridCol>
              </a:tblGrid>
              <a:tr h="8373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method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time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scale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rotation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blur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illumination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affine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456139"/>
                  </a:ext>
                </a:extLst>
              </a:tr>
              <a:tr h="8373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Sift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common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best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best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common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common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good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7578545"/>
                  </a:ext>
                </a:extLst>
              </a:tr>
              <a:tr h="8373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Pca</a:t>
                      </a:r>
                      <a:r>
                        <a:rPr lang="en-US" altLang="zh-CN" dirty="0"/>
                        <a:t>-sift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good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good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good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best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good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best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38854"/>
                  </a:ext>
                </a:extLst>
              </a:tr>
              <a:tr h="8373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Surf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best</a:t>
                      </a:r>
                      <a:endParaRPr lang="zh-CN" altLang="en-US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common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common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good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best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good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0188827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E33D012A-5642-4903-B400-D23CA7EC4978}"/>
              </a:ext>
            </a:extLst>
          </p:cNvPr>
          <p:cNvSpPr txBox="1"/>
          <p:nvPr/>
        </p:nvSpPr>
        <p:spPr>
          <a:xfrm>
            <a:off x="2452687" y="1498499"/>
            <a:ext cx="72866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论文：</a:t>
            </a:r>
            <a:r>
              <a:rPr lang="en-US" altLang="zh-CN" sz="2400" dirty="0"/>
              <a:t>A comparison of SIFT, PCA-SIFT and SURF</a:t>
            </a:r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3585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784239" y="354939"/>
            <a:ext cx="3766991" cy="717686"/>
            <a:chOff x="2976152" y="4708118"/>
            <a:chExt cx="3766991" cy="717686"/>
          </a:xfrm>
        </p:grpSpPr>
        <p:sp>
          <p:nvSpPr>
            <p:cNvPr id="29" name="文本框 28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976152" y="470811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结果展示</a:t>
              </a: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EFE1F4-48AE-4A5A-8B44-5077B468E6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89" y="1656783"/>
            <a:ext cx="7091912" cy="39316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AEE079-E1D3-4E27-90BF-8EA8E5E88B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13" y="1656782"/>
            <a:ext cx="3661062" cy="393161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EFC8437-E935-4770-9B02-B506807C6AD2}"/>
              </a:ext>
            </a:extLst>
          </p:cNvPr>
          <p:cNvSpPr txBox="1"/>
          <p:nvPr/>
        </p:nvSpPr>
        <p:spPr>
          <a:xfrm>
            <a:off x="1362075" y="5838825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Surf</a:t>
            </a:r>
            <a:r>
              <a:rPr lang="zh-CN" altLang="en-US" dirty="0"/>
              <a:t>提取特征点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9B786C-D6B1-4F66-965D-1DB72EAB0841}"/>
              </a:ext>
            </a:extLst>
          </p:cNvPr>
          <p:cNvSpPr txBox="1"/>
          <p:nvPr/>
        </p:nvSpPr>
        <p:spPr>
          <a:xfrm>
            <a:off x="7419975" y="5838825"/>
            <a:ext cx="263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Surf</a:t>
            </a:r>
            <a:r>
              <a:rPr lang="zh-CN" altLang="en-US" dirty="0"/>
              <a:t>特征点匹配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7994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784239" y="354939"/>
            <a:ext cx="3766991" cy="717686"/>
            <a:chOff x="2976152" y="4708118"/>
            <a:chExt cx="3766991" cy="717686"/>
          </a:xfrm>
        </p:grpSpPr>
        <p:sp>
          <p:nvSpPr>
            <p:cNvPr id="29" name="文本框 28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976152" y="470811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结果展示</a:t>
              </a: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EFC8437-E935-4770-9B02-B506807C6AD2}"/>
              </a:ext>
            </a:extLst>
          </p:cNvPr>
          <p:cNvSpPr txBox="1"/>
          <p:nvPr/>
        </p:nvSpPr>
        <p:spPr>
          <a:xfrm>
            <a:off x="1362075" y="5838825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Surf</a:t>
            </a:r>
            <a:r>
              <a:rPr lang="zh-CN" altLang="en-US" dirty="0"/>
              <a:t>提取特征点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9B786C-D6B1-4F66-965D-1DB72EAB0841}"/>
              </a:ext>
            </a:extLst>
          </p:cNvPr>
          <p:cNvSpPr txBox="1"/>
          <p:nvPr/>
        </p:nvSpPr>
        <p:spPr>
          <a:xfrm>
            <a:off x="7419975" y="5838825"/>
            <a:ext cx="263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Surf</a:t>
            </a:r>
            <a:r>
              <a:rPr lang="zh-CN" altLang="en-US" dirty="0"/>
              <a:t>特征点匹配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9175B4-FD49-44E9-BC49-088BD966AF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47" y="1328880"/>
            <a:ext cx="3043259" cy="43154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1EF53E-A159-47A6-8538-E71F767AF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1328880"/>
            <a:ext cx="6275753" cy="43902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8931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7320" y="434208"/>
            <a:ext cx="8077200" cy="598958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77741" y="2643283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</a:rPr>
              <a:t>感谢观看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07131" y="2120063"/>
            <a:ext cx="337773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微软雅黑"/>
              </a:rPr>
              <a:t>T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rPr>
              <a:t>hanks for your attention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953F6D-6D80-4C92-9040-7509409D3D37}"/>
              </a:ext>
            </a:extLst>
          </p:cNvPr>
          <p:cNvSpPr txBox="1"/>
          <p:nvPr/>
        </p:nvSpPr>
        <p:spPr>
          <a:xfrm>
            <a:off x="4910134" y="3860774"/>
            <a:ext cx="23717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Century Gothic" panose="020B0502020202020204" pitchFamily="34" charset="0"/>
                <a:ea typeface="微软雅黑"/>
              </a:rPr>
              <a:t>董美雪</a:t>
            </a:r>
            <a:endParaRPr lang="en-US" altLang="zh-CN" sz="2000" dirty="0">
              <a:latin typeface="Century Gothic" panose="020B0502020202020204" pitchFamily="34" charset="0"/>
              <a:ea typeface="微软雅黑"/>
            </a:endParaRPr>
          </a:p>
          <a:p>
            <a:pPr algn="ctr"/>
            <a:r>
              <a:rPr lang="en-US" altLang="zh-CN" sz="2000" dirty="0">
                <a:latin typeface="Century Gothic" panose="020B0502020202020204" pitchFamily="34" charset="0"/>
                <a:ea typeface="微软雅黑"/>
              </a:rPr>
              <a:t>2022-04-05</a:t>
            </a:r>
          </a:p>
          <a:p>
            <a:pPr algn="ctr"/>
            <a:endParaRPr lang="zh-CN" altLang="en-US" sz="2000" dirty="0">
              <a:latin typeface="Century Gothic" panose="020B0502020202020204" pitchFamily="34" charset="0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408734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227026" y="5245867"/>
            <a:ext cx="2596955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SURF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进行了整体介绍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37426" y="4419096"/>
            <a:ext cx="212269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SURF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简介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5451631" y="5125866"/>
            <a:ext cx="30392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781752" y="5125866"/>
            <a:ext cx="30392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111874" y="5125866"/>
            <a:ext cx="303921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441995" y="5125866"/>
            <a:ext cx="303921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3790519" y="985318"/>
            <a:ext cx="4117476" cy="3053282"/>
            <a:chOff x="3790519" y="985318"/>
            <a:chExt cx="4117476" cy="305328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90519" y="985318"/>
              <a:ext cx="4117476" cy="3053282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5479580" y="1849671"/>
              <a:ext cx="950902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01</a:t>
              </a:r>
              <a:endPara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6738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784239" y="354939"/>
            <a:ext cx="3766991" cy="717686"/>
            <a:chOff x="2976152" y="4708118"/>
            <a:chExt cx="3766991" cy="717686"/>
          </a:xfrm>
        </p:grpSpPr>
        <p:sp>
          <p:nvSpPr>
            <p:cNvPr id="25" name="文本框 24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976152" y="4708118"/>
              <a:ext cx="18806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SURF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简介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B10D8A0-D742-4790-8433-AE48F41A6603}"/>
              </a:ext>
            </a:extLst>
          </p:cNvPr>
          <p:cNvSpPr txBox="1"/>
          <p:nvPr/>
        </p:nvSpPr>
        <p:spPr>
          <a:xfrm>
            <a:off x="671789" y="1207435"/>
            <a:ext cx="6582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</a:t>
            </a:r>
            <a:r>
              <a:rPr lang="en-US" altLang="zh-CN" sz="2400" dirty="0"/>
              <a:t>peeded </a:t>
            </a:r>
            <a:r>
              <a:rPr lang="en-US" altLang="zh-CN" sz="2400" b="1" dirty="0"/>
              <a:t>U</a:t>
            </a:r>
            <a:r>
              <a:rPr lang="en-US" altLang="zh-CN" sz="2400" dirty="0"/>
              <a:t>p </a:t>
            </a:r>
            <a:r>
              <a:rPr lang="en-US" altLang="zh-CN" sz="2400" b="1" dirty="0"/>
              <a:t>R</a:t>
            </a:r>
            <a:r>
              <a:rPr lang="en-US" altLang="zh-CN" sz="2400" dirty="0"/>
              <a:t>obust </a:t>
            </a:r>
            <a:r>
              <a:rPr lang="en-US" altLang="zh-CN" sz="2400" b="1" dirty="0"/>
              <a:t>F</a:t>
            </a:r>
            <a:r>
              <a:rPr lang="en-US" altLang="zh-CN" sz="2400" dirty="0"/>
              <a:t>eatures </a:t>
            </a:r>
            <a:r>
              <a:rPr lang="zh-CN" altLang="en-US" sz="2400" dirty="0"/>
              <a:t>加速稳健特征</a:t>
            </a:r>
            <a:endParaRPr lang="en-US" altLang="zh-CN" sz="2400" b="1" dirty="0"/>
          </a:p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622F3E-0C94-4FAD-875F-43EF6DE3BCE7}"/>
              </a:ext>
            </a:extLst>
          </p:cNvPr>
          <p:cNvSpPr txBox="1"/>
          <p:nvPr/>
        </p:nvSpPr>
        <p:spPr>
          <a:xfrm>
            <a:off x="671789" y="1762831"/>
            <a:ext cx="8563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a novel scale- and rotation-invariant</a:t>
            </a:r>
            <a:r>
              <a:rPr lang="en-US" altLang="zh-CN" sz="16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interest point detector and descriptor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A92871F-4268-46FE-AC61-FFB8E3DDCBFF}"/>
              </a:ext>
            </a:extLst>
          </p:cNvPr>
          <p:cNvSpPr txBox="1"/>
          <p:nvPr/>
        </p:nvSpPr>
        <p:spPr>
          <a:xfrm>
            <a:off x="616882" y="20809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一种新颖的尺度和旋转不变的兴趣点</a:t>
            </a:r>
            <a:r>
              <a:rPr lang="zh-CN" altLang="zh-CN" sz="1800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检测器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zh-CN" sz="1800" dirty="0">
                <a:solidFill>
                  <a:srgbClr val="FF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描述符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4F41BF5-4A45-4328-92ED-D21AA613B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13" y="2716466"/>
            <a:ext cx="10369417" cy="3427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16E50AD-7D24-493F-BC4E-93D0EE69B2BC}"/>
              </a:ext>
            </a:extLst>
          </p:cNvPr>
          <p:cNvSpPr txBox="1"/>
          <p:nvPr/>
        </p:nvSpPr>
        <p:spPr>
          <a:xfrm>
            <a:off x="2929624" y="6200741"/>
            <a:ext cx="79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3DB1B6-3B7D-4A1B-9F32-3EBB77352FAC}"/>
              </a:ext>
            </a:extLst>
          </p:cNvPr>
          <p:cNvSpPr txBox="1"/>
          <p:nvPr/>
        </p:nvSpPr>
        <p:spPr>
          <a:xfrm>
            <a:off x="7953375" y="6225625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SURF</a:t>
            </a:r>
            <a:r>
              <a:rPr lang="zh-CN" altLang="en-US" dirty="0"/>
              <a:t>提取特征点</a:t>
            </a:r>
          </a:p>
        </p:txBody>
      </p:sp>
    </p:spTree>
    <p:extLst>
      <p:ext uri="{BB962C8B-B14F-4D97-AF65-F5344CB8AC3E}">
        <p14:creationId xmlns:p14="http://schemas.microsoft.com/office/powerpoint/2010/main" val="2611801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030214" y="5247862"/>
            <a:ext cx="6242852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比较了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SURF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与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SIFT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的异同点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98582" y="4419096"/>
            <a:ext cx="260039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</a:rPr>
              <a:t>SURF</a:t>
            </a:r>
            <a:r>
              <a:rPr lang="zh-CN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</a:rPr>
              <a:t>与</a:t>
            </a:r>
            <a:r>
              <a:rPr lang="en-US" altLang="zh-CN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</a:rPr>
              <a:t>SIFT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451631" y="5125866"/>
            <a:ext cx="30392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781752" y="5125866"/>
            <a:ext cx="30392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111874" y="5125866"/>
            <a:ext cx="303921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441995" y="5125866"/>
            <a:ext cx="303921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3790519" y="985318"/>
            <a:ext cx="4117476" cy="3053282"/>
            <a:chOff x="3790519" y="985318"/>
            <a:chExt cx="4117476" cy="305328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90519" y="985318"/>
              <a:ext cx="4117476" cy="3053282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5479581" y="1849671"/>
              <a:ext cx="950901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/>
                  <a:cs typeface="+mn-cs"/>
                </a:rPr>
                <a:t>02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0201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1784239" y="345414"/>
            <a:ext cx="3766991" cy="717686"/>
            <a:chOff x="2976152" y="4708118"/>
            <a:chExt cx="3766991" cy="717686"/>
          </a:xfrm>
        </p:grpSpPr>
        <p:sp>
          <p:nvSpPr>
            <p:cNvPr id="46" name="文本框 45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976152" y="4708118"/>
              <a:ext cx="22990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SURF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与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SIFT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FF496B-190D-4C1C-868A-EDD368D21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48994"/>
            <a:ext cx="12192000" cy="70069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5989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1784239" y="345414"/>
            <a:ext cx="3766991" cy="717686"/>
            <a:chOff x="2976152" y="4708118"/>
            <a:chExt cx="3766991" cy="717686"/>
          </a:xfrm>
        </p:grpSpPr>
        <p:sp>
          <p:nvSpPr>
            <p:cNvPr id="46" name="文本框 45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976152" y="4708118"/>
              <a:ext cx="22990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SURF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与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SIFT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FFEAE887-9097-463B-B356-3313B93E32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687171"/>
              </p:ext>
            </p:extLst>
          </p:nvPr>
        </p:nvGraphicFramePr>
        <p:xfrm>
          <a:off x="1243010" y="1763457"/>
          <a:ext cx="9705975" cy="4302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325">
                  <a:extLst>
                    <a:ext uri="{9D8B030D-6E8A-4147-A177-3AD203B41FA5}">
                      <a16:colId xmlns:a16="http://schemas.microsoft.com/office/drawing/2014/main" val="3257302395"/>
                    </a:ext>
                  </a:extLst>
                </a:gridCol>
                <a:gridCol w="3235325">
                  <a:extLst>
                    <a:ext uri="{9D8B030D-6E8A-4147-A177-3AD203B41FA5}">
                      <a16:colId xmlns:a16="http://schemas.microsoft.com/office/drawing/2014/main" val="1942051027"/>
                    </a:ext>
                  </a:extLst>
                </a:gridCol>
                <a:gridCol w="3235325">
                  <a:extLst>
                    <a:ext uri="{9D8B030D-6E8A-4147-A177-3AD203B41FA5}">
                      <a16:colId xmlns:a16="http://schemas.microsoft.com/office/drawing/2014/main" val="3634784812"/>
                    </a:ext>
                  </a:extLst>
                </a:gridCol>
              </a:tblGrid>
              <a:tr h="80362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不同点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SURF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SIFT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2388359"/>
                  </a:ext>
                </a:extLst>
              </a:tr>
              <a:tr h="80362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生成尺度空间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使用不同大小的盒滤波器与原始图像卷积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使用不同尺度的图片与高斯函数卷积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2692313"/>
                  </a:ext>
                </a:extLst>
              </a:tr>
              <a:tr h="80362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特征向量方向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关键点邻接圆域内，计算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x, y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方向的</a:t>
                      </a:r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haar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小波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关键点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邻接矩形区域内，利用梯度直方图计算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0624692"/>
                  </a:ext>
                </a:extLst>
              </a:tr>
              <a:tr h="108794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描述符生成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关键点邻域内划分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4*4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个子区域，每个子区域计算采样点的</a:t>
                      </a:r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haar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小波响应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4*4*4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关键点邻域内划分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4*4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子区域，每个子区域内计算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个方向的直方图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4*4*8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250491"/>
                  </a:ext>
                </a:extLst>
              </a:tr>
              <a:tr h="80362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特征点匹配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根据</a:t>
                      </a:r>
                      <a:r>
                        <a:rPr lang="en-US" altLang="zh-CN" dirty="0"/>
                        <a:t>hessian</a:t>
                      </a:r>
                      <a:r>
                        <a:rPr lang="zh-CN" altLang="en-US" dirty="0"/>
                        <a:t>矩阵筛选特征点后，进行欧氏距离比较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欧氏距离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272447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66CE3622-A91E-4A9C-8DED-2286F7DB639E}"/>
              </a:ext>
            </a:extLst>
          </p:cNvPr>
          <p:cNvSpPr txBox="1"/>
          <p:nvPr/>
        </p:nvSpPr>
        <p:spPr>
          <a:xfrm>
            <a:off x="4729161" y="1284107"/>
            <a:ext cx="273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SURF</a:t>
            </a:r>
            <a:r>
              <a:rPr lang="zh-CN" altLang="en-US" dirty="0"/>
              <a:t>与</a:t>
            </a:r>
            <a:r>
              <a:rPr lang="en-US" altLang="zh-CN" dirty="0"/>
              <a:t>SIFT</a:t>
            </a:r>
            <a:r>
              <a:rPr lang="zh-CN" altLang="en-US" dirty="0"/>
              <a:t>的不同点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4868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4627063" y="4419096"/>
            <a:ext cx="2943434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SURF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实现细节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5451631" y="5125866"/>
            <a:ext cx="303921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781752" y="5125866"/>
            <a:ext cx="303921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111874" y="5125866"/>
            <a:ext cx="303921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441995" y="5125866"/>
            <a:ext cx="303921" cy="0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3790519" y="985318"/>
            <a:ext cx="4117476" cy="3053282"/>
            <a:chOff x="3790519" y="985318"/>
            <a:chExt cx="4117476" cy="305328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90519" y="985318"/>
              <a:ext cx="4117476" cy="3053282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5479581" y="1849671"/>
              <a:ext cx="950901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/>
                  <a:cs typeface="+mn-cs"/>
                </a:rPr>
                <a:t>03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/>
                <a:cs typeface="+mn-cs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69580074-B2F3-472E-9D84-993F2B072E43}"/>
              </a:ext>
            </a:extLst>
          </p:cNvPr>
          <p:cNvSpPr txBox="1"/>
          <p:nvPr/>
        </p:nvSpPr>
        <p:spPr>
          <a:xfrm>
            <a:off x="4526468" y="5247862"/>
            <a:ext cx="3484057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给出了实现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SURF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的步骤，主要介绍了其创新点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377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784239" y="354939"/>
            <a:ext cx="3766991" cy="717686"/>
            <a:chOff x="2976152" y="4708118"/>
            <a:chExt cx="3766991" cy="717686"/>
          </a:xfrm>
        </p:grpSpPr>
        <p:sp>
          <p:nvSpPr>
            <p:cNvPr id="29" name="文本框 28"/>
            <p:cNvSpPr txBox="1"/>
            <p:nvPr/>
          </p:nvSpPr>
          <p:spPr>
            <a:xfrm>
              <a:off x="2976152" y="5171888"/>
              <a:ext cx="37669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976152" y="4708118"/>
              <a:ext cx="31774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实现细节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-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整体流程</a:t>
              </a: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48270"/>
            <a:ext cx="1255524" cy="9310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B1F6D0-99D3-4928-BE36-13791D217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436" y="1336197"/>
            <a:ext cx="9228620" cy="37188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222C8B-F6DC-4E49-99BA-77A7334FD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525" y="2724137"/>
            <a:ext cx="815411" cy="3048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14B61F-F33C-4F77-A191-4E0013BAF1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525" y="4416903"/>
            <a:ext cx="815411" cy="3048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77898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303f056-f6ef-4406-8009-c90050541b5b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303f056-f6ef-4406-8009-c90050541b5b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303f056-f6ef-4406-8009-c90050541b5b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303f056-f6ef-4406-8009-c90050541b5b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303f056-f6ef-4406-8009-c90050541b5b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303f056-f6ef-4406-8009-c90050541b5b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303f056-f6ef-4406-8009-c90050541b5b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303f056-f6ef-4406-8009-c90050541b5b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303f056-f6ef-4406-8009-c90050541b5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01095da-0b40-4dbb-bbb0-2190351696e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01095da-0b40-4dbb-bbb0-2190351696e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303f056-f6ef-4406-8009-c90050541b5b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303f056-f6ef-4406-8009-c90050541b5b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303f056-f6ef-4406-8009-c90050541b5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303f056-f6ef-4406-8009-c90050541b5b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303f056-f6ef-4406-8009-c90050541b5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303f056-f6ef-4406-8009-c90050541b5b"/>
</p:tagLst>
</file>

<file path=ppt/theme/theme1.xml><?xml version="1.0" encoding="utf-8"?>
<a:theme xmlns:a="http://schemas.openxmlformats.org/drawingml/2006/main" name="第一PPT，www.1ppt.com">
  <a:themeElements>
    <a:clrScheme name="自定义 1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D4857"/>
      </a:accent1>
      <a:accent2>
        <a:srgbClr val="1FBDC8"/>
      </a:accent2>
      <a:accent3>
        <a:srgbClr val="F68C2D"/>
      </a:accent3>
      <a:accent4>
        <a:srgbClr val="0F5E8C"/>
      </a:accent4>
      <a:accent5>
        <a:srgbClr val="ED4857"/>
      </a:accent5>
      <a:accent6>
        <a:srgbClr val="1FBDC8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1366</TotalTime>
  <Words>879</Words>
  <Application>Microsoft Office PowerPoint</Application>
  <PresentationFormat>宽屏</PresentationFormat>
  <Paragraphs>173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等线</vt:lpstr>
      <vt:lpstr>Arial</vt:lpstr>
      <vt:lpstr>Calibri</vt:lpstr>
      <vt:lpstr>Century Gothic</vt:lpstr>
      <vt:lpstr>Courier New</vt:lpstr>
      <vt:lpstr>Times New Roman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彩色气泡</dc:title>
  <dc:creator>第一PPT</dc:creator>
  <cp:keywords>www.1ppt.com</cp:keywords>
  <dc:description>www.1ppt.com</dc:description>
  <cp:lastModifiedBy>董 美雪</cp:lastModifiedBy>
  <cp:revision>176</cp:revision>
  <dcterms:created xsi:type="dcterms:W3CDTF">2017-08-04T06:04:02Z</dcterms:created>
  <dcterms:modified xsi:type="dcterms:W3CDTF">2022-04-05T02:18:07Z</dcterms:modified>
</cp:coreProperties>
</file>